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Default Extension="jpeg" ContentType="image/jpeg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5" r:id="rId4"/>
  </p:sldMasterIdLst>
  <p:notesMasterIdLst>
    <p:notesMasterId r:id="rId5"/>
  </p:notesMasterIdLst>
  <p:sldIdLst>
    <p:sldId id="256" r:id="rId6"/>
    <p:sldId id="272" r:id="rId36"/>
    <p:sldId id="257" r:id="rId7"/>
    <p:sldId id="259" r:id="rId9"/>
    <p:sldId id="261" r:id="rId11"/>
    <p:sldId id="273" r:id="rId37"/>
    <p:sldId id="271" r:id="rId35"/>
    <p:sldId id="269" r:id="rId19"/>
  </p:sldIdLst>
  <p:sldSz cy="6858000" cx="12191675"/>
  <p:notesSz cx="6858000" cy="9144000"/>
  <p:embeddedFontLst>
    <p:embeddedFont>
      <p:font typeface="Inter"/>
      <p:regular r:id="rId21"/>
      <p:bold r:id="rId22"/>
      <p:italic r:id="rId23"/>
      <p:boldItalic r:id="rId24"/>
    </p:embeddedFont>
    <p:embeddedFont>
      <p:font typeface="Archivo"/>
      <p:regular r:id="rId25"/>
      <p:bold r:id="rId26"/>
      <p:italic r:id="rId27"/>
      <p:boldItalic r:id="rId28"/>
    </p:embeddedFont>
    <p:embeddedFont>
      <p:font typeface="Open Sans"/>
      <p:regular r:id="rId29"/>
      <p:bold r:id="rId30"/>
      <p:italic r:id="rId31"/>
      <p:boldItalic r:id="rId32"/>
    </p:embeddedFont>
    <p:embeddedFont>
      <p:font typeface="Space Grotesk"/>
      <p:regular r:id="rId33"/>
      <p:bold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3.xml"/><Relationship Id="rId9" Type="http://schemas.openxmlformats.org/officeDocument/2006/relationships/slide" Target="slides/slide4.xml"/><Relationship Id="rId11" Type="http://schemas.openxmlformats.org/officeDocument/2006/relationships/slide" Target="slides/slide5.xml"/><Relationship Id="rId19" Type="http://schemas.openxmlformats.org/officeDocument/2006/relationships/slide" Target="slides/slide8.xml"/><Relationship Id="rId21" Type="http://schemas.openxmlformats.org/officeDocument/2006/relationships/font" Target="fonts/Inter-regular.fntdata"/><Relationship Id="rId22" Type="http://schemas.openxmlformats.org/officeDocument/2006/relationships/font" Target="fonts/Inter-bold.fntdata"/><Relationship Id="rId23" Type="http://schemas.openxmlformats.org/officeDocument/2006/relationships/font" Target="fonts/Inter-italic.fntdata"/><Relationship Id="rId24" Type="http://schemas.openxmlformats.org/officeDocument/2006/relationships/font" Target="fonts/Inter-boldItalic.fntdata"/><Relationship Id="rId25" Type="http://schemas.openxmlformats.org/officeDocument/2006/relationships/font" Target="fonts/Archivo-regular.fntdata"/><Relationship Id="rId26" Type="http://schemas.openxmlformats.org/officeDocument/2006/relationships/font" Target="fonts/Archivo-bold.fntdata"/><Relationship Id="rId27" Type="http://schemas.openxmlformats.org/officeDocument/2006/relationships/font" Target="fonts/Archivo-italic.fntdata"/><Relationship Id="rId28" Type="http://schemas.openxmlformats.org/officeDocument/2006/relationships/font" Target="fonts/Archivo-boldItalic.fntdata"/><Relationship Id="rId29" Type="http://schemas.openxmlformats.org/officeDocument/2006/relationships/font" Target="fonts/OpenSans-regular.fntdata"/><Relationship Id="rId30" Type="http://schemas.openxmlformats.org/officeDocument/2006/relationships/font" Target="fonts/OpenSans-bold.fntdata"/><Relationship Id="rId31" Type="http://schemas.openxmlformats.org/officeDocument/2006/relationships/font" Target="fonts/OpenSans-italic.fntdata"/><Relationship Id="rId32" Type="http://schemas.openxmlformats.org/officeDocument/2006/relationships/font" Target="fonts/OpenSans-boldItalic.fntdata"/><Relationship Id="rId33" Type="http://schemas.openxmlformats.org/officeDocument/2006/relationships/font" Target="fonts/SpaceGrotesk-regular.fntdata"/><Relationship Id="rId34" Type="http://schemas.openxmlformats.org/officeDocument/2006/relationships/font" Target="fonts/SpaceGrotesk-bold.fntdata"/><Relationship Id="rId35" Type="http://schemas.openxmlformats.org/officeDocument/2006/relationships/slide" Target="slides/slide7.xml"/><Relationship Id="rId36" Type="http://schemas.openxmlformats.org/officeDocument/2006/relationships/slide" Target="slides/slide2.xml"/><Relationship Id="rId37" Type="http://schemas.openxmlformats.org/officeDocument/2006/relationships/slide" Target="slides/slide6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slideLayouts/_rels/slideLayout1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jpeg"/><Relationship Id="rId3" Type="http://schemas.openxmlformats.org/officeDocument/2006/relationships/image" Target="../media/image1.png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8"/>
          <p:cNvSpPr txBox="1"/>
          <p:nvPr>
            <p:ph type="ctrTitle"/>
          </p:nvPr>
        </p:nvSpPr>
        <p:spPr>
          <a:xfrm>
            <a:off x="415600" y="992767"/>
            <a:ext cx="11360400" cy="27369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9pPr>
          </a:lstStyle>
          <a:p/>
        </p:txBody>
      </p:sp>
      <p:sp>
        <p:nvSpPr>
          <p:cNvPr id="61" name="Google Shape;61;p18"/>
          <p:cNvSpPr txBox="1"/>
          <p:nvPr>
            <p:ph idx="1" type="subTitle"/>
          </p:nvPr>
        </p:nvSpPr>
        <p:spPr>
          <a:xfrm>
            <a:off x="415589" y="3778833"/>
            <a:ext cx="11360400" cy="10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62" name="Google Shape;62;p18"/>
          <p:cNvSpPr txBox="1"/>
          <p:nvPr>
            <p:ph idx="12" type="sldNum"/>
          </p:nvPr>
        </p:nvSpPr>
        <p:spPr>
          <a:xfrm>
            <a:off x="11296309" y="6217622"/>
            <a:ext cx="731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/>
            </a:lvl1pPr>
            <a:lvl2pPr lvl="1">
              <a:buNone/>
              <a:defRPr sz="1900"/>
            </a:lvl2pPr>
            <a:lvl3pPr lvl="2">
              <a:buNone/>
              <a:defRPr sz="1900"/>
            </a:lvl3pPr>
            <a:lvl4pPr lvl="3">
              <a:buNone/>
              <a:defRPr sz="1900"/>
            </a:lvl4pPr>
            <a:lvl5pPr lvl="4">
              <a:buNone/>
              <a:defRPr sz="1900"/>
            </a:lvl5pPr>
            <a:lvl6pPr lvl="5">
              <a:buNone/>
              <a:defRPr sz="1900"/>
            </a:lvl6pPr>
            <a:lvl7pPr lvl="6">
              <a:buNone/>
              <a:defRPr sz="1900"/>
            </a:lvl7pPr>
            <a:lvl8pPr lvl="7">
              <a:buNone/>
              <a:defRPr sz="1900"/>
            </a:lvl8pPr>
            <a:lvl9pPr lvl="8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3 1">
  <p:cSld name="DEFAULT_3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400623" y="447133"/>
            <a:ext cx="11505000" cy="1354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Font typeface="Archivo"/>
              <a:buNone/>
              <a:defRPr b="1" sz="3300">
                <a:latin typeface="Archivo"/>
                <a:ea typeface="Archivo"/>
                <a:cs typeface="Archivo"/>
                <a:sym typeface="Archiv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1900"/>
              <a:buFont typeface="Archivo"/>
              <a:buNone/>
              <a:defRPr sz="19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438822" y="1602700"/>
            <a:ext cx="11428500" cy="48651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●"/>
              <a:defRPr sz="1900">
                <a:latin typeface="Inter"/>
                <a:ea typeface="Inter"/>
                <a:cs typeface="Inter"/>
                <a:sym typeface="Inter"/>
              </a:defRPr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○"/>
              <a:defRPr sz="1900">
                <a:latin typeface="Inter"/>
                <a:ea typeface="Inter"/>
                <a:cs typeface="Inter"/>
                <a:sym typeface="Inter"/>
              </a:defRPr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■"/>
              <a:defRPr sz="1900">
                <a:latin typeface="Inter"/>
                <a:ea typeface="Inter"/>
                <a:cs typeface="Inter"/>
                <a:sym typeface="Inter"/>
              </a:defRPr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●"/>
              <a:defRPr sz="1900">
                <a:latin typeface="Inter"/>
                <a:ea typeface="Inter"/>
                <a:cs typeface="Inter"/>
                <a:sym typeface="Inter"/>
              </a:defRPr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○"/>
              <a:defRPr sz="1900">
                <a:latin typeface="Inter"/>
                <a:ea typeface="Inter"/>
                <a:cs typeface="Inter"/>
                <a:sym typeface="Inter"/>
              </a:defRPr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■"/>
              <a:defRPr sz="1900">
                <a:latin typeface="Inter"/>
                <a:ea typeface="Inter"/>
                <a:cs typeface="Inter"/>
                <a:sym typeface="Inter"/>
              </a:defRPr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●"/>
              <a:defRPr sz="1900">
                <a:latin typeface="Inter"/>
                <a:ea typeface="Inter"/>
                <a:cs typeface="Inter"/>
                <a:sym typeface="Inter"/>
              </a:defRPr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○"/>
              <a:defRPr sz="1900">
                <a:latin typeface="Inter"/>
                <a:ea typeface="Inter"/>
                <a:cs typeface="Inter"/>
                <a:sym typeface="Inter"/>
              </a:defRPr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Font typeface="Inter"/>
              <a:buChar char="■"/>
              <a:defRPr sz="1900">
                <a:latin typeface="Inter"/>
                <a:ea typeface="Inter"/>
                <a:cs typeface="Inter"/>
                <a:sym typeface="Inter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subTitle"/>
          </p:nvPr>
        </p:nvSpPr>
        <p:spPr>
          <a:xfrm>
            <a:off x="411554" y="122700"/>
            <a:ext cx="4785600" cy="43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2896C8"/>
              </a:buClr>
              <a:buSzPts val="1500"/>
              <a:buFont typeface="Inter"/>
              <a:buNone/>
              <a:defRPr b="1" sz="1500">
                <a:solidFill>
                  <a:srgbClr val="2896C8"/>
                </a:solidFill>
                <a:latin typeface="Inter"/>
                <a:ea typeface="Inter"/>
                <a:cs typeface="Inter"/>
                <a:sym typeface="Inte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2pPr>
            <a:lvl3pPr lvl="2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3pPr>
            <a:lvl4pPr lvl="3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4pPr>
            <a:lvl5pPr lvl="4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5pPr>
            <a:lvl6pPr lvl="5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6pPr>
            <a:lvl7pPr lvl="6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7pPr>
            <a:lvl8pPr lvl="7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8pPr>
            <a:lvl9pPr lvl="8">
              <a:spcBef>
                <a:spcPts val="0"/>
              </a:spcBef>
              <a:spcAft>
                <a:spcPts val="0"/>
              </a:spcAft>
              <a:buSzPts val="1500"/>
              <a:buNone/>
              <a:defRPr sz="1500"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1">
  <p:cSld name="DEFAULT_1">
    <p:bg>
      <p:bgPr>
        <a:gradFill>
          <a:gsLst>
            <a:gs pos="0">
              <a:srgbClr val="31B6D4"/>
            </a:gs>
            <a:gs pos="100000">
              <a:srgbClr val="2563EB"/>
            </a:gs>
          </a:gsLst>
          <a:lin ang="12001174" scaled="0"/>
        </a:gra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24358" y="2461300"/>
            <a:ext cx="8757300" cy="265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900"/>
              <a:buFont typeface="Archivo"/>
              <a:buNone/>
              <a:defRPr b="1" sz="59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5900"/>
              <a:buFont typeface="Archivo"/>
              <a:buNone/>
              <a:defRPr b="1" sz="5900">
                <a:latin typeface="Archivo"/>
                <a:ea typeface="Archivo"/>
                <a:cs typeface="Archivo"/>
                <a:sym typeface="Archivo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4">
  <p:cSld name="DEFAULT_4">
    <p:bg>
      <p:bgPr>
        <a:solidFill>
          <a:schemeClr val="lt1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image" Target="../media/image4.jpeg"/><Relationship Id="rId4" Type="http://schemas.openxmlformats.org/officeDocument/2006/relationships/slideLayout" Target="../slideLayouts/slideLayout3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18" Type="http://schemas.openxmlformats.org/officeDocument/2006/relationships/slideLayout" Target="../slideLayouts/slideLayout17.xml"/><Relationship Id="rId1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0" r:id="rId4"/>
    <p:sldLayoutId id="2147483652" r:id="rId6"/>
    <p:sldLayoutId id="2147483653" r:id="rId7"/>
    <p:sldLayoutId id="2147483664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7.xml"/><Relationship Id="rId3" Type="http://schemas.openxmlformats.org/officeDocument/2006/relationships/image" Target="../media/image17.jpeg"/><Relationship Id="rId4" Type="http://schemas.openxmlformats.org/officeDocument/2006/relationships/image" Target="../media/image5.png"/><Relationship Id="rId5" Type="http://schemas.openxmlformats.org/officeDocument/2006/relationships/image" Target="../media/image16.png"/><Relationship Id="rId6" Type="http://schemas.openxmlformats.org/officeDocument/2006/relationships/hyperlink" Target="http://trygradient.ai" TargetMode="Externa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4" Type="http://schemas.openxmlformats.org/officeDocument/2006/relationships/hyperlink" Target="https://www.randstadusa.com/about/press-room/press-releases/labour-market-outlook-2026-four-major-trends-reshaping-work/" TargetMode="External"/><Relationship Id="rId5" Type="http://schemas.openxmlformats.org/officeDocument/2006/relationships/hyperlink" Target="https://www.randstaddigital.com/insights/newsroom/press-releases/ai-boosting-productivity-businesses-are-missing-payoff/" TargetMode="External"/><Relationship Id="rId6" Type="http://schemas.openxmlformats.org/officeDocument/2006/relationships/hyperlink" Target="https://www.pwc.com/gx/en/issues/artificial-intelligence/job-barometer/2026/2026-global-ai-jobs-barometer-full-report.pdf" TargetMode="External"/><Relationship Id="rId7" Type="http://schemas.openxmlformats.org/officeDocument/2006/relationships/image" Target="../media/image1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4" Type="http://schemas.openxmlformats.org/officeDocument/2006/relationships/image" Target="../media/image1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jpeg"/><Relationship Id="rId3" Type="http://schemas.openxmlformats.org/officeDocument/2006/relationships/image" Target="../media/image1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3.xml"/><Relationship Id="rId3" Type="http://schemas.openxmlformats.org/officeDocument/2006/relationships/image" Target="../media/image7.jpeg"/><Relationship Id="rId4" Type="http://schemas.openxmlformats.org/officeDocument/2006/relationships/image" Target="../media/image22.png"/><Relationship Id="rId5" Type="http://schemas.openxmlformats.org/officeDocument/2006/relationships/image" Target="../media/image24.png"/><Relationship Id="rId6" Type="http://schemas.openxmlformats.org/officeDocument/2006/relationships/image" Target="../media/image25.png"/><Relationship Id="rId7" Type="http://schemas.openxmlformats.org/officeDocument/2006/relationships/image" Target="../media/image26.png"/><Relationship Id="rId8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1677" cy="6875666"/>
          </a:xfrm>
          <a:prstGeom prst="rect">
            <a:avLst/>
          </a:prstGeom>
          <a:noFill/>
          <a:ln>
            <a:noFill/>
          </a:ln>
        </p:spPr>
      </p:pic>
      <p:sp>
        <p:nvSpPr>
          <p:cNvPr id="68" name="Google Shape;68;p19"/>
          <p:cNvSpPr/>
          <p:nvPr/>
        </p:nvSpPr>
        <p:spPr>
          <a:xfrm>
            <a:off x="137230" y="409100"/>
            <a:ext cx="6984900" cy="2463300"/>
          </a:xfrm>
          <a:prstGeom prst="rect">
            <a:avLst/>
          </a:prstGeom>
          <a:solidFill>
            <a:srgbClr val="F7F7F6"/>
          </a:solidFill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pic>
        <p:nvPicPr>
          <p:cNvPr id="69" name="Google Shape;69;p19" title="wordmark-light@2x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652100" y="809298"/>
            <a:ext cx="3125750" cy="112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9" title="logo-light@2x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7250" y="863430"/>
            <a:ext cx="1020950" cy="1020950"/>
          </a:xfrm>
          <a:prstGeom prst="rect">
            <a:avLst/>
          </a:prstGeom>
          <a:noFill/>
          <a:ln>
            <a:noFill/>
          </a:ln>
        </p:spPr>
      </p:pic>
      <p:sp>
        <p:nvSpPr>
          <p:cNvPr id="71" name="Google Shape;71;p19"/>
          <p:cNvSpPr txBox="1"/>
          <p:nvPr/>
        </p:nvSpPr>
        <p:spPr>
          <a:xfrm>
            <a:off x="737250" y="1938500"/>
            <a:ext cx="4349700" cy="1818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100">
                <a:solidFill>
                  <a:srgbClr val="2563EB"/>
                </a:solidFill>
                <a:latin typeface="Archivo"/>
                <a:ea typeface="Archivo"/>
                <a:cs typeface="Archivo"/>
                <a:sym typeface="Archivo"/>
              </a:rPr>
              <a:t>We help</a:t>
            </a:r>
            <a:r>
              <a:rPr b="1" lang="en-US" sz="2100">
                <a:solidFill>
                  <a:srgbClr val="2563EB"/>
                </a:solidFill>
                <a:latin typeface="Archivo"/>
                <a:ea typeface="Archivo"/>
                <a:cs typeface="Archivo"/>
                <a:sym typeface="Archivo"/>
              </a:rPr>
              <a:t> teams grow AI fluency.</a:t>
            </a:r>
            <a:endParaRPr b="1" sz="2100">
              <a:solidFill>
                <a:srgbClr val="2563EB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72" name="Google Shape;72;p19"/>
          <p:cNvSpPr txBox="1"/>
          <p:nvPr/>
        </p:nvSpPr>
        <p:spPr>
          <a:xfrm>
            <a:off x="1652100" y="2559800"/>
            <a:ext cx="2424900" cy="57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500">
                <a:solidFill>
                  <a:srgbClr val="0891B2"/>
                </a:solidFill>
                <a:uFill>
                  <a:noFill/>
                </a:uFill>
                <a:latin typeface="Archivo"/>
                <a:ea typeface="Archivo"/>
                <a:cs typeface="Archivo"/>
                <a:sym typeface="Archiv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trygradient.ai</a:t>
            </a:r>
            <a:r>
              <a:rPr b="1" lang="en-US" sz="1500">
                <a:solidFill>
                  <a:srgbClr val="0891B2"/>
                </a:solidFill>
                <a:latin typeface="Archivo"/>
                <a:ea typeface="Archivo"/>
                <a:cs typeface="Archivo"/>
                <a:sym typeface="Archivo"/>
              </a:rPr>
              <a:t> </a:t>
            </a:r>
            <a:endParaRPr b="1" sz="1500">
              <a:solidFill>
                <a:srgbClr val="0891B2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cover-dark-bg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75" cy="6858000"/>
          </a:xfrm>
          <a:prstGeom prst="rect">
            <a:avLst/>
          </a:prstGeom>
        </p:spPr>
      </p:pic>
      <p:pic>
        <p:nvPicPr>
          <p:cNvPr id="3" name="Picture 2" descr="lockup-dark@2x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357" y="1874519"/>
            <a:ext cx="3108960" cy="9089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1600" y="3291840"/>
            <a:ext cx="9448475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Archivo"/>
              </a:rPr>
              <a:t>Presentation Title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86000" y="4160520"/>
            <a:ext cx="7619675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800" b="0">
                <a:solidFill>
                  <a:srgbClr val="94A3B8"/>
                </a:solidFill>
                <a:latin typeface="Archivo"/>
              </a:rPr>
              <a:t>Subtitle or audience and date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0" y="5989320"/>
            <a:ext cx="7619675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1400" b="0">
                <a:solidFill>
                  <a:srgbClr val="64748B"/>
                </a:solidFill>
                <a:latin typeface="IBM Plex Mono"/>
              </a:rPr>
              <a:t>trygradient.ai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20"/>
          <p:cNvSpPr txBox="1"/>
          <p:nvPr/>
        </p:nvSpPr>
        <p:spPr>
          <a:xfrm>
            <a:off x="923775" y="951800"/>
            <a:ext cx="9984300" cy="510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01 | </a:t>
            </a:r>
            <a:r>
              <a:rPr b="1" lang="en-US" sz="3800">
                <a:solidFill>
                  <a:schemeClr val="lt1"/>
                </a:solidFill>
                <a:latin typeface="Archivo"/>
                <a:ea typeface="Archivo"/>
                <a:cs typeface="Archivo"/>
                <a:sym typeface="Archivo"/>
              </a:rPr>
              <a:t>Why invest in AI Fluency</a:t>
            </a:r>
            <a:endParaRPr b="1" sz="38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00">
              <a:solidFill>
                <a:schemeClr val="lt1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rgbClr val="BDC9E4"/>
                </a:solidFill>
                <a:latin typeface="Archivo"/>
                <a:ea typeface="Archivo"/>
                <a:cs typeface="Archivo"/>
                <a:sym typeface="Archivo"/>
              </a:rPr>
              <a:t>02 | </a:t>
            </a:r>
            <a:r>
              <a:rPr b="1" lang="en-US" sz="3800">
                <a:solidFill>
                  <a:srgbClr val="BDC9E4"/>
                </a:solidFill>
                <a:latin typeface="Archivo"/>
                <a:ea typeface="Archivo"/>
                <a:cs typeface="Archivo"/>
                <a:sym typeface="Archivo"/>
              </a:rPr>
              <a:t>How Gradient helps</a:t>
            </a:r>
            <a:endParaRPr b="1" sz="3800">
              <a:solidFill>
                <a:srgbClr val="BDC9E4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3800">
              <a:solidFill>
                <a:srgbClr val="BDC9E4"/>
              </a:solidFill>
              <a:latin typeface="Archivo"/>
              <a:ea typeface="Archivo"/>
              <a:cs typeface="Archivo"/>
              <a:sym typeface="Archiv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800">
                <a:solidFill>
                  <a:srgbClr val="BDC9E4"/>
                </a:solidFill>
                <a:latin typeface="Archivo"/>
                <a:ea typeface="Archivo"/>
                <a:cs typeface="Archivo"/>
                <a:sym typeface="Archivo"/>
              </a:rPr>
              <a:t>03 | Defining &amp; measuring AI fluency </a:t>
            </a:r>
            <a:endParaRPr b="1" sz="3800">
              <a:solidFill>
                <a:srgbClr val="BDC9E4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78" name="Google Shape;78;p20"/>
          <p:cNvSpPr/>
          <p:nvPr/>
        </p:nvSpPr>
        <p:spPr>
          <a:xfrm>
            <a:off x="543047" y="1573550"/>
            <a:ext cx="2438700" cy="77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5200"/>
              <a:buFont typeface="Archivo"/>
              <a:buNone/>
            </a:pPr>
            <a:r>
              <a:t/>
            </a:r>
            <a:endParaRPr b="0" i="0" sz="5200" u="none" cap="none" strike="noStrike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2"/>
          <p:cNvSpPr txBox="1"/>
          <p:nvPr>
            <p:ph type="title"/>
          </p:nvPr>
        </p:nvSpPr>
        <p:spPr>
          <a:xfrm>
            <a:off x="402336" y="448056"/>
            <a:ext cx="11503152" cy="1353312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2563EB"/>
                </a:solidFill>
              </a:rPr>
              <a:t>Why invest in AI fluency?</a:t>
            </a:r>
            <a:r>
              <a:rPr lang="en-US" sz="2500"/>
              <a:t> Supporting internal AI skills growth is a retention lever for existing talent.</a:t>
            </a:r>
            <a:endParaRPr sz="2500"/>
          </a:p>
        </p:txBody>
      </p:sp>
      <p:sp>
        <p:nvSpPr>
          <p:cNvPr id="91" name="Google Shape;91;p22"/>
          <p:cNvSpPr/>
          <p:nvPr/>
        </p:nvSpPr>
        <p:spPr>
          <a:xfrm>
            <a:off x="533400" y="2043558"/>
            <a:ext cx="3568500" cy="2743200"/>
          </a:xfrm>
          <a:prstGeom prst="roundRect">
            <a:avLst>
              <a:gd fmla="val 5555" name="adj"/>
            </a:avLst>
          </a:prstGeom>
          <a:solidFill>
            <a:srgbClr val="FFFFFF"/>
          </a:solidFill>
          <a:ln cap="flat" cmpd="sng" w="9525">
            <a:solidFill>
              <a:srgbClr val="E2E8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92" name="Google Shape;92;p22"/>
          <p:cNvSpPr txBox="1"/>
          <p:nvPr/>
        </p:nvSpPr>
        <p:spPr>
          <a:xfrm>
            <a:off x="790575" y="2255013"/>
            <a:ext cx="3054300" cy="1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5">
                <a:solidFill>
                  <a:srgbClr val="64748B"/>
                </a:solidFill>
                <a:latin typeface="Archivo"/>
                <a:ea typeface="Archivo"/>
                <a:cs typeface="Archivo"/>
                <a:sym typeface="Archivo"/>
              </a:rPr>
              <a:t>Intent</a:t>
            </a:r>
            <a:endParaRPr sz="1600"/>
          </a:p>
        </p:txBody>
      </p:sp>
      <p:sp>
        <p:nvSpPr>
          <p:cNvPr id="93" name="Google Shape;93;p22"/>
          <p:cNvSpPr txBox="1"/>
          <p:nvPr/>
        </p:nvSpPr>
        <p:spPr>
          <a:xfrm>
            <a:off x="790575" y="2483613"/>
            <a:ext cx="30543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700" u="none" cap="none" strike="noStrike">
                <a:solidFill>
                  <a:srgbClr val="2563EB"/>
                </a:solidFill>
                <a:latin typeface="Archivo"/>
                <a:ea typeface="Archivo"/>
                <a:cs typeface="Archivo"/>
                <a:sym typeface="Archivo"/>
              </a:rPr>
              <a:t>47%</a:t>
            </a:r>
            <a:endParaRPr/>
          </a:p>
        </p:txBody>
      </p:sp>
      <p:sp>
        <p:nvSpPr>
          <p:cNvPr id="94" name="Google Shape;94;p22"/>
          <p:cNvSpPr txBox="1"/>
          <p:nvPr/>
        </p:nvSpPr>
        <p:spPr>
          <a:xfrm>
            <a:off x="790575" y="3354472"/>
            <a:ext cx="3054300" cy="6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of workers said they would leave a job that offers no AI training. </a:t>
            </a:r>
            <a:r>
              <a:rPr lang="en-US" sz="1200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This is up 22 points since 2025!</a:t>
            </a:r>
            <a:endParaRPr/>
          </a:p>
        </p:txBody>
      </p:sp>
      <p:sp>
        <p:nvSpPr>
          <p:cNvPr id="95" name="Google Shape;95;p22"/>
          <p:cNvSpPr/>
          <p:nvPr/>
        </p:nvSpPr>
        <p:spPr>
          <a:xfrm>
            <a:off x="4311550" y="2043558"/>
            <a:ext cx="3568800" cy="2743200"/>
          </a:xfrm>
          <a:prstGeom prst="roundRect">
            <a:avLst>
              <a:gd fmla="val 5555" name="adj"/>
            </a:avLst>
          </a:prstGeom>
          <a:solidFill>
            <a:srgbClr val="FFFFFF"/>
          </a:solidFill>
          <a:ln cap="flat" cmpd="sng" w="9525">
            <a:solidFill>
              <a:srgbClr val="E2E8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96" name="Google Shape;96;p22"/>
          <p:cNvSpPr txBox="1"/>
          <p:nvPr/>
        </p:nvSpPr>
        <p:spPr>
          <a:xfrm>
            <a:off x="4568725" y="2255013"/>
            <a:ext cx="3054300" cy="1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5">
                <a:solidFill>
                  <a:srgbClr val="64748B"/>
                </a:solidFill>
                <a:latin typeface="Archivo"/>
                <a:ea typeface="Archivo"/>
                <a:cs typeface="Archivo"/>
                <a:sym typeface="Archivo"/>
              </a:rPr>
              <a:t>Action</a:t>
            </a:r>
            <a:endParaRPr sz="1600"/>
          </a:p>
        </p:txBody>
      </p:sp>
      <p:sp>
        <p:nvSpPr>
          <p:cNvPr id="97" name="Google Shape;97;p22"/>
          <p:cNvSpPr txBox="1"/>
          <p:nvPr/>
        </p:nvSpPr>
        <p:spPr>
          <a:xfrm>
            <a:off x="4568725" y="2483613"/>
            <a:ext cx="30543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700" u="none" cap="none" strike="noStrike">
                <a:solidFill>
                  <a:srgbClr val="0891B2"/>
                </a:solidFill>
                <a:latin typeface="Archivo"/>
                <a:ea typeface="Archivo"/>
                <a:cs typeface="Archivo"/>
                <a:sym typeface="Archivo"/>
              </a:rPr>
              <a:t>1 in 4</a:t>
            </a:r>
            <a:endParaRPr/>
          </a:p>
        </p:txBody>
      </p:sp>
      <p:sp>
        <p:nvSpPr>
          <p:cNvPr id="98" name="Google Shape;98;p22"/>
          <p:cNvSpPr txBox="1"/>
          <p:nvPr/>
        </p:nvSpPr>
        <p:spPr>
          <a:xfrm>
            <a:off x="4568725" y="3354472"/>
            <a:ext cx="3054300" cy="93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North American </a:t>
            </a:r>
            <a:r>
              <a:rPr b="0" i="0" lang="en-US" sz="12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technology professionals </a:t>
            </a:r>
            <a:r>
              <a:rPr lang="en-US" sz="1200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said they had quit jobs specifically because employers failed to provide structured upskilling opportunities</a:t>
            </a:r>
            <a:endParaRPr/>
          </a:p>
        </p:txBody>
      </p:sp>
      <p:sp>
        <p:nvSpPr>
          <p:cNvPr id="99" name="Google Shape;99;p22"/>
          <p:cNvSpPr/>
          <p:nvPr/>
        </p:nvSpPr>
        <p:spPr>
          <a:xfrm>
            <a:off x="8089850" y="2043558"/>
            <a:ext cx="3568500" cy="2743200"/>
          </a:xfrm>
          <a:prstGeom prst="roundRect">
            <a:avLst>
              <a:gd fmla="val 5555" name="adj"/>
            </a:avLst>
          </a:prstGeom>
          <a:solidFill>
            <a:srgbClr val="FFFFFF"/>
          </a:solidFill>
          <a:ln cap="flat" cmpd="sng" w="9525">
            <a:solidFill>
              <a:srgbClr val="E2E8F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100" name="Google Shape;100;p22"/>
          <p:cNvSpPr txBox="1"/>
          <p:nvPr/>
        </p:nvSpPr>
        <p:spPr>
          <a:xfrm>
            <a:off x="8347025" y="2255013"/>
            <a:ext cx="3054300" cy="18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175">
                <a:solidFill>
                  <a:srgbClr val="64748B"/>
                </a:solidFill>
                <a:latin typeface="Archivo"/>
                <a:ea typeface="Archivo"/>
                <a:cs typeface="Archivo"/>
                <a:sym typeface="Archivo"/>
              </a:rPr>
              <a:t>Motivation</a:t>
            </a:r>
            <a:endParaRPr sz="1600"/>
          </a:p>
        </p:txBody>
      </p:sp>
      <p:sp>
        <p:nvSpPr>
          <p:cNvPr id="101" name="Google Shape;101;p22"/>
          <p:cNvSpPr txBox="1"/>
          <p:nvPr/>
        </p:nvSpPr>
        <p:spPr>
          <a:xfrm>
            <a:off x="8347025" y="2483613"/>
            <a:ext cx="3054300" cy="8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5700" u="none" cap="none" strike="noStrike">
                <a:solidFill>
                  <a:srgbClr val="CA8A04"/>
                </a:solidFill>
                <a:latin typeface="Archivo"/>
                <a:ea typeface="Archivo"/>
                <a:cs typeface="Archivo"/>
                <a:sym typeface="Archivo"/>
              </a:rPr>
              <a:t>62%</a:t>
            </a:r>
            <a:endParaRPr/>
          </a:p>
        </p:txBody>
      </p:sp>
      <p:sp>
        <p:nvSpPr>
          <p:cNvPr id="102" name="Google Shape;102;p22"/>
          <p:cNvSpPr txBox="1"/>
          <p:nvPr/>
        </p:nvSpPr>
        <p:spPr>
          <a:xfrm>
            <a:off x="8347025" y="3354472"/>
            <a:ext cx="3054300" cy="683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3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2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wage premium now commanded by workers with AI skills. </a:t>
            </a:r>
            <a:r>
              <a:rPr lang="en-US" sz="1200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Workers recognize this value, so are looking for paths to build it.</a:t>
            </a:r>
            <a:endParaRPr/>
          </a:p>
        </p:txBody>
      </p:sp>
      <p:sp>
        <p:nvSpPr>
          <p:cNvPr id="103" name="Google Shape;103;p22"/>
          <p:cNvSpPr txBox="1"/>
          <p:nvPr/>
        </p:nvSpPr>
        <p:spPr>
          <a:xfrm>
            <a:off x="552425" y="6437222"/>
            <a:ext cx="11201400" cy="126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825" u="none" cap="none" strike="noStrike">
                <a:solidFill>
                  <a:srgbClr val="64748B"/>
                </a:solidFill>
                <a:latin typeface="Inter"/>
                <a:ea typeface="Inter"/>
                <a:cs typeface="Inter"/>
                <a:sym typeface="Inter"/>
              </a:rPr>
              <a:t>Sources: </a:t>
            </a:r>
            <a:r>
              <a:rPr b="0" i="0" lang="en-US" sz="825" u="sng" cap="none" strike="noStrike">
                <a:solidFill>
                  <a:srgbClr val="2563EB"/>
                </a:solidFill>
                <a:latin typeface="Inter"/>
                <a:ea typeface="Inter"/>
                <a:cs typeface="Inter"/>
                <a:sym typeface="Inter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Randstad Labor Market Outlook 2026</a:t>
            </a:r>
            <a:r>
              <a:rPr b="0" i="0" lang="en-US" sz="825" u="none" cap="none" strike="noStrike">
                <a:solidFill>
                  <a:srgbClr val="64748B"/>
                </a:solidFill>
                <a:latin typeface="Inter"/>
                <a:ea typeface="Inter"/>
                <a:cs typeface="Inter"/>
                <a:sym typeface="Inter"/>
              </a:rPr>
              <a:t> · </a:t>
            </a:r>
            <a:r>
              <a:rPr b="0" i="0" lang="en-US" sz="825" u="sng" cap="none" strike="noStrike">
                <a:solidFill>
                  <a:srgbClr val="2563EB"/>
                </a:solidFill>
                <a:latin typeface="Inter"/>
                <a:ea typeface="Inter"/>
                <a:cs typeface="Inter"/>
                <a:sym typeface="Inter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Randstad Digital, 2026</a:t>
            </a:r>
            <a:r>
              <a:rPr b="0" i="0" lang="en-US" sz="825" u="none" cap="none" strike="noStrike">
                <a:solidFill>
                  <a:srgbClr val="64748B"/>
                </a:solidFill>
                <a:latin typeface="Inter"/>
                <a:ea typeface="Inter"/>
                <a:cs typeface="Inter"/>
                <a:sym typeface="Inter"/>
              </a:rPr>
              <a:t> · </a:t>
            </a:r>
            <a:r>
              <a:rPr b="0" i="0" lang="en-US" sz="825" u="sng" cap="none" strike="noStrike">
                <a:solidFill>
                  <a:srgbClr val="2563EB"/>
                </a:solidFill>
                <a:latin typeface="Inter"/>
                <a:ea typeface="Inter"/>
                <a:cs typeface="Inter"/>
                <a:sym typeface="Inter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PwC Global AI Jobs Barometer 2026</a:t>
            </a:r>
            <a:endParaRPr/>
          </a:p>
        </p:txBody>
      </p:sp>
      <p:sp>
        <p:nvSpPr>
          <p:cNvPr id="104" name="Google Shape;104;p22"/>
          <p:cNvSpPr txBox="1"/>
          <p:nvPr/>
        </p:nvSpPr>
        <p:spPr>
          <a:xfrm>
            <a:off x="533400" y="5093748"/>
            <a:ext cx="11124900" cy="834900"/>
          </a:xfrm>
          <a:prstGeom prst="rect">
            <a:avLst/>
          </a:prstGeom>
          <a:solidFill>
            <a:srgbClr val="EFF6FF"/>
          </a:solidFill>
          <a:ln cap="flat" cmpd="sng" w="95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Offering </a:t>
            </a:r>
            <a:r>
              <a:rPr b="1" lang="en-US" sz="1600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structured</a:t>
            </a:r>
            <a:r>
              <a:rPr b="1" lang="en-US" sz="1600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 AI training both helps drive value for the company, </a:t>
            </a:r>
            <a:br>
              <a:rPr b="1" lang="en-US" sz="1600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</a:br>
            <a:r>
              <a:rPr b="1" lang="en-US" sz="1600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and acts as an employee benefit to drive retention.</a:t>
            </a:r>
            <a:endParaRPr b="1" sz="1600">
              <a:solidFill>
                <a:srgbClr val="227ED8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pic>
        <p:nvPicPr>
          <p:cNvPr id="105" name="Picture 104" descr="image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39559" y="6197713"/>
            <a:ext cx="537419" cy="5374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24"/>
          <p:cNvSpPr txBox="1"/>
          <p:nvPr>
            <p:ph type="title"/>
          </p:nvPr>
        </p:nvSpPr>
        <p:spPr>
          <a:xfrm>
            <a:off x="402336" y="448056"/>
            <a:ext cx="11503152" cy="1353312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2563EB"/>
                </a:solidFill>
              </a:rPr>
              <a:t>How it works:</a:t>
            </a:r>
            <a:r>
              <a:rPr lang="en-US" sz="2500"/>
              <a:t> Teams complete a Gradient exercise, get personalized feedback, and we tailor live training to help teams learn from the results.</a:t>
            </a:r>
            <a:endParaRPr sz="2500"/>
          </a:p>
        </p:txBody>
      </p:sp>
      <p:sp>
        <p:nvSpPr>
          <p:cNvPr id="116" name="Google Shape;116;p24"/>
          <p:cNvSpPr txBox="1"/>
          <p:nvPr/>
        </p:nvSpPr>
        <p:spPr>
          <a:xfrm>
            <a:off x="629950" y="2799813"/>
            <a:ext cx="2245500" cy="1354800"/>
          </a:xfrm>
          <a:prstGeom prst="rect">
            <a:avLst/>
          </a:prstGeom>
          <a:solidFill>
            <a:srgbClr val="EFF6FF"/>
          </a:solidFill>
          <a:ln cap="flat" cmpd="sng" w="95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Teams complete the Gradient pre-work exercise</a:t>
            </a:r>
            <a:endParaRPr b="1">
              <a:solidFill>
                <a:srgbClr val="227ED8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17" name="Google Shape;117;p24"/>
          <p:cNvSpPr txBox="1"/>
          <p:nvPr/>
        </p:nvSpPr>
        <p:spPr>
          <a:xfrm>
            <a:off x="3441650" y="2799813"/>
            <a:ext cx="2245500" cy="1381200"/>
          </a:xfrm>
          <a:prstGeom prst="rect">
            <a:avLst/>
          </a:prstGeom>
          <a:solidFill>
            <a:srgbClr val="EFF6FF"/>
          </a:solidFill>
          <a:ln cap="flat" cmpd="sng" w="95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Participants get personalized exercise feedback</a:t>
            </a:r>
            <a:endParaRPr b="1">
              <a:solidFill>
                <a:srgbClr val="227ED8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18" name="Google Shape;118;p24"/>
          <p:cNvSpPr txBox="1"/>
          <p:nvPr/>
        </p:nvSpPr>
        <p:spPr>
          <a:xfrm>
            <a:off x="6290025" y="2799813"/>
            <a:ext cx="2245500" cy="1381200"/>
          </a:xfrm>
          <a:prstGeom prst="rect">
            <a:avLst/>
          </a:prstGeom>
          <a:solidFill>
            <a:srgbClr val="EFF6FF"/>
          </a:solidFill>
          <a:ln cap="flat" cmpd="sng" w="95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Live training, </a:t>
            </a: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customized</a:t>
            </a: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 based on exercise results</a:t>
            </a:r>
            <a:endParaRPr b="1">
              <a:solidFill>
                <a:srgbClr val="227ED8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19" name="Google Shape;119;p24"/>
          <p:cNvSpPr txBox="1"/>
          <p:nvPr/>
        </p:nvSpPr>
        <p:spPr>
          <a:xfrm>
            <a:off x="9280375" y="2799813"/>
            <a:ext cx="2245500" cy="1381200"/>
          </a:xfrm>
          <a:prstGeom prst="rect">
            <a:avLst/>
          </a:prstGeom>
          <a:solidFill>
            <a:srgbClr val="EFF6FF"/>
          </a:solidFill>
          <a:ln cap="flat" cmpd="sng" w="95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Team-level results and optional post-test show themes and growth</a:t>
            </a:r>
            <a:endParaRPr b="1">
              <a:solidFill>
                <a:srgbClr val="227ED8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20" name="Google Shape;120;p24"/>
          <p:cNvSpPr/>
          <p:nvPr/>
        </p:nvSpPr>
        <p:spPr>
          <a:xfrm>
            <a:off x="494274" y="2676987"/>
            <a:ext cx="274200" cy="274200"/>
          </a:xfrm>
          <a:prstGeom prst="ellipse">
            <a:avLst/>
          </a:prstGeom>
          <a:gradFill>
            <a:gsLst>
              <a:gs pos="0">
                <a:srgbClr val="227ED8"/>
              </a:gs>
              <a:gs pos="14000">
                <a:srgbClr val="2896C8"/>
              </a:gs>
              <a:gs pos="30000">
                <a:srgbClr val="49B6E5"/>
              </a:gs>
              <a:gs pos="46000">
                <a:srgbClr val="31B6D4"/>
              </a:gs>
              <a:gs pos="62000">
                <a:srgbClr val="4DB86E"/>
              </a:gs>
              <a:gs pos="80000">
                <a:srgbClr val="B8A921"/>
              </a:gs>
              <a:gs pos="100000">
                <a:srgbClr val="EAB308"/>
              </a:gs>
            </a:gsLst>
            <a:lin ang="8100019" scaled="0"/>
          </a:gradFill>
          <a:ln cap="flat" cmpd="sng" w="19050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1</a:t>
            </a:r>
            <a:endParaRPr b="1" sz="1200">
              <a:solidFill>
                <a:srgbClr val="FFFFF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21" name="Google Shape;121;p24"/>
          <p:cNvSpPr/>
          <p:nvPr/>
        </p:nvSpPr>
        <p:spPr>
          <a:xfrm>
            <a:off x="3321899" y="2676987"/>
            <a:ext cx="274200" cy="274200"/>
          </a:xfrm>
          <a:prstGeom prst="ellipse">
            <a:avLst/>
          </a:prstGeom>
          <a:gradFill>
            <a:gsLst>
              <a:gs pos="0">
                <a:srgbClr val="227ED8"/>
              </a:gs>
              <a:gs pos="14000">
                <a:srgbClr val="2896C8"/>
              </a:gs>
              <a:gs pos="30000">
                <a:srgbClr val="49B6E5"/>
              </a:gs>
              <a:gs pos="46000">
                <a:srgbClr val="31B6D4"/>
              </a:gs>
              <a:gs pos="62000">
                <a:srgbClr val="4DB86E"/>
              </a:gs>
              <a:gs pos="80000">
                <a:srgbClr val="B8A921"/>
              </a:gs>
              <a:gs pos="100000">
                <a:srgbClr val="EAB308"/>
              </a:gs>
            </a:gsLst>
            <a:lin ang="8100019" scaled="0"/>
          </a:gradFill>
          <a:ln cap="flat" cmpd="sng" w="19050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2</a:t>
            </a:r>
            <a:endParaRPr b="1" sz="1200">
              <a:solidFill>
                <a:srgbClr val="FFFFF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22" name="Google Shape;122;p24"/>
          <p:cNvSpPr/>
          <p:nvPr/>
        </p:nvSpPr>
        <p:spPr>
          <a:xfrm>
            <a:off x="6149524" y="2676987"/>
            <a:ext cx="274200" cy="274200"/>
          </a:xfrm>
          <a:prstGeom prst="ellipse">
            <a:avLst/>
          </a:prstGeom>
          <a:gradFill>
            <a:gsLst>
              <a:gs pos="0">
                <a:srgbClr val="227ED8"/>
              </a:gs>
              <a:gs pos="14000">
                <a:srgbClr val="2896C8"/>
              </a:gs>
              <a:gs pos="30000">
                <a:srgbClr val="49B6E5"/>
              </a:gs>
              <a:gs pos="46000">
                <a:srgbClr val="31B6D4"/>
              </a:gs>
              <a:gs pos="62000">
                <a:srgbClr val="4DB86E"/>
              </a:gs>
              <a:gs pos="80000">
                <a:srgbClr val="B8A921"/>
              </a:gs>
              <a:gs pos="100000">
                <a:srgbClr val="EAB308"/>
              </a:gs>
            </a:gsLst>
            <a:lin ang="8100019" scaled="0"/>
          </a:gradFill>
          <a:ln cap="flat" cmpd="sng" w="19050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3</a:t>
            </a:r>
            <a:endParaRPr b="1" sz="1200">
              <a:solidFill>
                <a:srgbClr val="FFFFF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23" name="Google Shape;123;p24"/>
          <p:cNvSpPr/>
          <p:nvPr/>
        </p:nvSpPr>
        <p:spPr>
          <a:xfrm>
            <a:off x="9138399" y="2676987"/>
            <a:ext cx="274200" cy="274200"/>
          </a:xfrm>
          <a:prstGeom prst="ellipse">
            <a:avLst/>
          </a:prstGeom>
          <a:gradFill>
            <a:gsLst>
              <a:gs pos="0">
                <a:srgbClr val="227ED8"/>
              </a:gs>
              <a:gs pos="14000">
                <a:srgbClr val="2896C8"/>
              </a:gs>
              <a:gs pos="30000">
                <a:srgbClr val="49B6E5"/>
              </a:gs>
              <a:gs pos="46000">
                <a:srgbClr val="31B6D4"/>
              </a:gs>
              <a:gs pos="62000">
                <a:srgbClr val="4DB86E"/>
              </a:gs>
              <a:gs pos="80000">
                <a:srgbClr val="B8A921"/>
              </a:gs>
              <a:gs pos="100000">
                <a:srgbClr val="EAB308"/>
              </a:gs>
            </a:gsLst>
            <a:lin ang="8100019" scaled="0"/>
          </a:gradFill>
          <a:ln cap="flat" cmpd="sng" w="19050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200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4</a:t>
            </a:r>
            <a:endParaRPr b="1" sz="1200">
              <a:solidFill>
                <a:srgbClr val="FFFFFF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124" name="Google Shape;124;p24"/>
          <p:cNvSpPr/>
          <p:nvPr/>
        </p:nvSpPr>
        <p:spPr>
          <a:xfrm>
            <a:off x="3070650" y="3377163"/>
            <a:ext cx="175800" cy="2001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2896C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24"/>
          <p:cNvSpPr/>
          <p:nvPr/>
        </p:nvSpPr>
        <p:spPr>
          <a:xfrm>
            <a:off x="5900688" y="3390363"/>
            <a:ext cx="175800" cy="2001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2896C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4"/>
          <p:cNvSpPr/>
          <p:nvPr/>
        </p:nvSpPr>
        <p:spPr>
          <a:xfrm>
            <a:off x="8820038" y="3390363"/>
            <a:ext cx="175800" cy="2001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2896C8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Picture 126" descr="imag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39559" y="6197713"/>
            <a:ext cx="537419" cy="53741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115" name="Google Shape;115;p24"/>
          <p:cNvSpPr txBox="1"/>
          <p:nvPr>
            <p:ph type="title"/>
          </p:nvPr>
        </p:nvSpPr>
        <p:spPr>
          <a:xfrm>
            <a:off x="402336" y="448056"/>
            <a:ext cx="11503152" cy="1353312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2563EB"/>
                </a:solidFill>
              </a:rPr>
              <a:t>Section label: </a:t>
            </a:r>
            <a:r>
              <a:rPr lang="en-US" sz="2500"/>
              <a:t>One assertive sentence carries the takeaway.</a:t>
            </a:r>
            <a:endParaRPr sz="2500"/>
          </a:p>
        </p:txBody>
      </p:sp>
      <p:sp>
        <p:nvSpPr>
          <p:cNvPr id="116" name="TextBox 115"/>
          <p:cNvSpPr txBox="1"/>
          <p:nvPr/>
        </p:nvSpPr>
        <p:spPr>
          <a:xfrm>
            <a:off x="548640" y="1828800"/>
            <a:ext cx="11064240" cy="42062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spcBef="0">
              <a:spcBef>
                <a:spcPts val="1200"/>
              </a:spcBef>
              <a:buClr>
                <a:srgbClr val="2563EB"/>
              </a:buClr>
              <a:buFont typeface="Arial"/>
              <a:buChar char="•"/>
            </a:pPr>
            <a:r>
              <a:rPr sz="1700" b="1">
                <a:solidFill>
                  <a:srgbClr val="0F172A"/>
                </a:solidFill>
                <a:latin typeface="Archivo"/>
              </a:rPr>
              <a:t>First main point, stated as a claim</a:t>
            </a:r>
          </a:p>
          <a:p>
            <a:pPr marL="685800" indent="-228600">
              <a:buClr>
                <a:srgbClr val="94A3B8"/>
              </a:buClr>
              <a:buFont typeface="Arial"/>
              <a:buChar char="–"/>
            </a:pPr>
            <a:r>
              <a:rPr sz="1300" b="0">
                <a:solidFill>
                  <a:srgbClr val="334155"/>
                </a:solidFill>
                <a:latin typeface="Inter"/>
              </a:rPr>
              <a:t>Supporting detail the reader can check</a:t>
            </a:r>
          </a:p>
          <a:p>
            <a:pPr marL="685800" indent="-228600">
              <a:buClr>
                <a:srgbClr val="94A3B8"/>
              </a:buClr>
              <a:buFont typeface="Arial"/>
              <a:buChar char="–"/>
            </a:pPr>
            <a:r>
              <a:rPr sz="1300" b="0">
                <a:solidFill>
                  <a:srgbClr val="334155"/>
                </a:solidFill>
                <a:latin typeface="Inter"/>
              </a:rPr>
              <a:t>A second supporting detail, kept short</a:t>
            </a:r>
          </a:p>
          <a:p>
            <a:pPr marL="228600" indent="-228600" spcBef="0">
              <a:spcBef>
                <a:spcPts val="1200"/>
              </a:spcBef>
              <a:buClr>
                <a:srgbClr val="2563EB"/>
              </a:buClr>
              <a:buFont typeface="Arial"/>
              <a:buChar char="•"/>
            </a:pPr>
            <a:r>
              <a:rPr sz="1700" b="1">
                <a:solidFill>
                  <a:srgbClr val="0F172A"/>
                </a:solidFill>
                <a:latin typeface="Archivo"/>
              </a:rPr>
              <a:t>Second main point, stated as a claim</a:t>
            </a:r>
          </a:p>
          <a:p>
            <a:pPr marL="685800" indent="-228600">
              <a:buClr>
                <a:srgbClr val="94A3B8"/>
              </a:buClr>
              <a:buFont typeface="Arial"/>
              <a:buChar char="–"/>
            </a:pPr>
            <a:r>
              <a:rPr sz="1300" b="0">
                <a:solidFill>
                  <a:srgbClr val="334155"/>
                </a:solidFill>
                <a:latin typeface="Inter"/>
              </a:rPr>
              <a:t>Supporting detail the reader can check</a:t>
            </a:r>
          </a:p>
          <a:p>
            <a:pPr marL="228600" indent="-228600" spcBef="0">
              <a:spcBef>
                <a:spcPts val="1200"/>
              </a:spcBef>
              <a:buClr>
                <a:srgbClr val="2563EB"/>
              </a:buClr>
              <a:buFont typeface="Arial"/>
              <a:buChar char="•"/>
            </a:pPr>
            <a:r>
              <a:rPr sz="1700" b="1">
                <a:solidFill>
                  <a:srgbClr val="0F172A"/>
                </a:solidFill>
                <a:latin typeface="Archivo"/>
              </a:rPr>
              <a:t>Third main point, stated as a claim</a:t>
            </a:r>
          </a:p>
          <a:p>
            <a:pPr marL="685800" indent="-228600">
              <a:buClr>
                <a:srgbClr val="94A3B8"/>
              </a:buClr>
              <a:buFont typeface="Arial"/>
              <a:buChar char="–"/>
            </a:pPr>
            <a:r>
              <a:rPr sz="1300" b="0">
                <a:solidFill>
                  <a:srgbClr val="334155"/>
                </a:solidFill>
                <a:latin typeface="Inter"/>
              </a:rPr>
              <a:t>Supporting detail the reader can check</a:t>
            </a:r>
          </a:p>
        </p:txBody>
      </p:sp>
      <p:pic>
        <p:nvPicPr>
          <p:cNvPr id="117" name="Picture 116" descr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39559" y="6197713"/>
            <a:ext cx="537419" cy="53741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" name=""/>
        <p:cNvGrpSpPr/>
        <p:nvPr/>
      </p:nvGrpSpPr>
      <p:grpSpPr/>
      <p:sp>
        <p:nvSpPr>
          <p:cNvPr id="163" name="Google Shape;163;p29"/>
          <p:cNvSpPr txBox="1"/>
          <p:nvPr>
            <p:ph type="title"/>
          </p:nvPr>
        </p:nvSpPr>
        <p:spPr>
          <a:xfrm>
            <a:off x="402336" y="448056"/>
            <a:ext cx="11503152" cy="1353312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/>
              <a:t>Traps and forks help us differentiate strong candidates.</a:t>
            </a:r>
            <a:endParaRPr/>
          </a:p>
        </p:txBody>
      </p:sp>
      <p:sp>
        <p:nvSpPr>
          <p:cNvPr id="164" name="Google Shape;164;p29"/>
          <p:cNvSpPr/>
          <p:nvPr/>
        </p:nvSpPr>
        <p:spPr>
          <a:xfrm>
            <a:off x="685788" y="1729728"/>
            <a:ext cx="10820100" cy="932700"/>
          </a:xfrm>
          <a:prstGeom prst="roundRect">
            <a:avLst>
              <a:gd fmla="val 10000" name="adj"/>
            </a:avLst>
          </a:prstGeom>
          <a:solidFill>
            <a:srgbClr val="EFF6FF"/>
          </a:solidFill>
          <a:ln cap="flat" cmpd="sng" w="19050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46300" lIns="256025" spcFirstLastPara="1" rIns="256025" wrap="square" tIns="146300">
            <a:noAutofit/>
          </a:bodyPr>
          <a:lstStyle/>
          <a:p>
            <a:pPr indent="0" lvl="0" marL="0" marR="0" rtl="0" algn="ctr">
              <a:lnSpc>
                <a:spcPct val="138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0F172A"/>
                </a:solidFill>
                <a:latin typeface="Inter"/>
                <a:ea typeface="Inter"/>
                <a:cs typeface="Inter"/>
                <a:sym typeface="Inter"/>
              </a:rPr>
              <a:t>A trap </a:t>
            </a:r>
            <a:r>
              <a:rPr i="0" lang="en-US" sz="1500" u="none" cap="none" strike="noStrike">
                <a:solidFill>
                  <a:srgbClr val="475569"/>
                </a:solidFill>
                <a:latin typeface="Inter"/>
                <a:ea typeface="Inter"/>
                <a:cs typeface="Inter"/>
                <a:sym typeface="Inter"/>
              </a:rPr>
              <a:t>is planted material that misleads both the candidate and the AI.  </a:t>
            </a:r>
            <a:br>
              <a:rPr i="0" lang="en-US" sz="1500" u="none" cap="none" strike="noStrike">
                <a:solidFill>
                  <a:srgbClr val="475569"/>
                </a:solidFill>
                <a:latin typeface="Inter"/>
                <a:ea typeface="Inter"/>
                <a:cs typeface="Inter"/>
                <a:sym typeface="Inter"/>
              </a:rPr>
            </a:br>
            <a:r>
              <a:rPr b="1" i="0" lang="en-US" sz="1500" u="none" cap="none" strike="noStrike">
                <a:solidFill>
                  <a:srgbClr val="0F172A"/>
                </a:solidFill>
                <a:latin typeface="Inter"/>
                <a:ea typeface="Inter"/>
                <a:cs typeface="Inter"/>
                <a:sym typeface="Inter"/>
              </a:rPr>
              <a:t>A fork </a:t>
            </a:r>
            <a:r>
              <a:rPr i="0" lang="en-US" sz="1500" u="none" cap="none" strike="noStrike">
                <a:solidFill>
                  <a:srgbClr val="475569"/>
                </a:solidFill>
                <a:latin typeface="Inter"/>
                <a:ea typeface="Inter"/>
                <a:cs typeface="Inter"/>
                <a:sym typeface="Inter"/>
              </a:rPr>
              <a:t>is a decision point with more than one right answer</a:t>
            </a:r>
            <a:r>
              <a:rPr lang="en-US" sz="1500">
                <a:solidFill>
                  <a:srgbClr val="475569"/>
                </a:solidFill>
                <a:latin typeface="Inter"/>
                <a:ea typeface="Inter"/>
                <a:cs typeface="Inter"/>
                <a:sym typeface="Inter"/>
              </a:rPr>
              <a:t>, where our focus is on justification/reasoning.</a:t>
            </a: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5" name="Google Shape;165;p29"/>
          <p:cNvSpPr/>
          <p:nvPr/>
        </p:nvSpPr>
        <p:spPr>
          <a:xfrm>
            <a:off x="685788" y="3393936"/>
            <a:ext cx="2316300" cy="31800"/>
          </a:xfrm>
          <a:prstGeom prst="rect">
            <a:avLst/>
          </a:prstGeom>
          <a:solidFill>
            <a:srgbClr val="2563EB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</a:endParaRPr>
          </a:p>
        </p:txBody>
      </p:sp>
      <p:sp>
        <p:nvSpPr>
          <p:cNvPr id="166" name="Google Shape;166;p29"/>
          <p:cNvSpPr txBox="1"/>
          <p:nvPr/>
        </p:nvSpPr>
        <p:spPr>
          <a:xfrm>
            <a:off x="685788" y="3058554"/>
            <a:ext cx="2316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Misleading number</a:t>
            </a:r>
            <a:endParaRPr/>
          </a:p>
        </p:txBody>
      </p:sp>
      <p:sp>
        <p:nvSpPr>
          <p:cNvPr id="167" name="Google Shape;167;p29"/>
          <p:cNvSpPr txBox="1"/>
          <p:nvPr/>
        </p:nvSpPr>
        <p:spPr>
          <a:xfrm>
            <a:off x="725538" y="3677408"/>
            <a:ext cx="23163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key statistic is misleading, for example has the wrong unit or is from the wrong period.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68" name="Google Shape;168;p29"/>
          <p:cNvSpPr/>
          <p:nvPr/>
        </p:nvSpPr>
        <p:spPr>
          <a:xfrm>
            <a:off x="3459391" y="3393936"/>
            <a:ext cx="2316300" cy="31800"/>
          </a:xfrm>
          <a:prstGeom prst="rect">
            <a:avLst/>
          </a:prstGeom>
          <a:solidFill>
            <a:srgbClr val="227ED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</a:endParaRPr>
          </a:p>
        </p:txBody>
      </p:sp>
      <p:sp>
        <p:nvSpPr>
          <p:cNvPr id="169" name="Google Shape;169;p29"/>
          <p:cNvSpPr txBox="1"/>
          <p:nvPr/>
        </p:nvSpPr>
        <p:spPr>
          <a:xfrm>
            <a:off x="3459391" y="3058554"/>
            <a:ext cx="2316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Scattered evidence</a:t>
            </a:r>
            <a:endParaRPr/>
          </a:p>
        </p:txBody>
      </p:sp>
      <p:sp>
        <p:nvSpPr>
          <p:cNvPr id="170" name="Google Shape;170;p29"/>
          <p:cNvSpPr txBox="1"/>
          <p:nvPr/>
        </p:nvSpPr>
        <p:spPr>
          <a:xfrm>
            <a:off x="3499141" y="3677408"/>
            <a:ext cx="2316300" cy="7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Individual items don’t tell the full story until you </a:t>
            </a:r>
            <a:r>
              <a:rPr i="0" lang="en-US" sz="1300" u="none" cap="none" strike="noStrike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put them together.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1" name="Google Shape;171;p29"/>
          <p:cNvSpPr/>
          <p:nvPr/>
        </p:nvSpPr>
        <p:spPr>
          <a:xfrm>
            <a:off x="6232994" y="3393936"/>
            <a:ext cx="2316300" cy="31800"/>
          </a:xfrm>
          <a:prstGeom prst="rect">
            <a:avLst/>
          </a:prstGeom>
          <a:solidFill>
            <a:srgbClr val="2896C8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</a:endParaRPr>
          </a:p>
        </p:txBody>
      </p:sp>
      <p:sp>
        <p:nvSpPr>
          <p:cNvPr id="172" name="Google Shape;172;p29"/>
          <p:cNvSpPr txBox="1"/>
          <p:nvPr/>
        </p:nvSpPr>
        <p:spPr>
          <a:xfrm>
            <a:off x="6232994" y="3058554"/>
            <a:ext cx="2316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Easy-to-miss caveat</a:t>
            </a:r>
            <a:endParaRPr/>
          </a:p>
        </p:txBody>
      </p:sp>
      <p:sp>
        <p:nvSpPr>
          <p:cNvPr id="173" name="Google Shape;173;p29"/>
          <p:cNvSpPr txBox="1"/>
          <p:nvPr/>
        </p:nvSpPr>
        <p:spPr>
          <a:xfrm>
            <a:off x="6272744" y="3677408"/>
            <a:ext cx="2316300" cy="105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A disclaimer or caveat has big implications for the answer, and isn’t accurately reflected throughout. 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4" name="Google Shape;174;p29"/>
          <p:cNvSpPr/>
          <p:nvPr/>
        </p:nvSpPr>
        <p:spPr>
          <a:xfrm>
            <a:off x="9006597" y="3393936"/>
            <a:ext cx="2316300" cy="31800"/>
          </a:xfrm>
          <a:prstGeom prst="rect">
            <a:avLst/>
          </a:prstGeom>
          <a:solidFill>
            <a:srgbClr val="31B6D4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</a:endParaRPr>
          </a:p>
        </p:txBody>
      </p:sp>
      <p:sp>
        <p:nvSpPr>
          <p:cNvPr id="175" name="Google Shape;175;p29"/>
          <p:cNvSpPr txBox="1"/>
          <p:nvPr/>
        </p:nvSpPr>
        <p:spPr>
          <a:xfrm>
            <a:off x="9006597" y="3058554"/>
            <a:ext cx="2316300" cy="261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16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Judgment call (fork)</a:t>
            </a:r>
            <a:endParaRPr/>
          </a:p>
        </p:txBody>
      </p:sp>
      <p:sp>
        <p:nvSpPr>
          <p:cNvPr id="176" name="Google Shape;176;p29"/>
          <p:cNvSpPr txBox="1"/>
          <p:nvPr/>
        </p:nvSpPr>
        <p:spPr>
          <a:xfrm>
            <a:off x="9046347" y="3677408"/>
            <a:ext cx="2316300" cy="133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14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rPr>
              <a:t>The candidate has to make a decision and justify their choice. No right answers, but it’s important to take a stance.</a:t>
            </a:r>
            <a:endParaRPr>
              <a:solidFill>
                <a:schemeClr val="dk1"/>
              </a:solidFill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177" name="Google Shape;177;p29"/>
          <p:cNvSpPr/>
          <p:nvPr/>
        </p:nvSpPr>
        <p:spPr>
          <a:xfrm>
            <a:off x="685800" y="5683972"/>
            <a:ext cx="10107000" cy="567000"/>
          </a:xfrm>
          <a:prstGeom prst="roundRect">
            <a:avLst>
              <a:gd fmla="val 12000" name="adj"/>
            </a:avLst>
          </a:prstGeom>
          <a:solidFill>
            <a:srgbClr val="EFF6FF"/>
          </a:solidFill>
          <a:ln cap="flat" cmpd="sng" w="19050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182875" spcFirstLastPara="1" rIns="182875" wrap="square" tIns="0">
            <a:noAutofit/>
          </a:bodyPr>
          <a:lstStyle/>
          <a:p>
            <a:pPr indent="0" lvl="0" marL="0" marR="0" rtl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6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We tune the scenario until the AI </a:t>
            </a:r>
            <a:r>
              <a:rPr b="1" i="0" lang="en-US" sz="1600" u="none" cap="none" strike="noStrike">
                <a:solidFill>
                  <a:srgbClr val="2563EB"/>
                </a:solidFill>
                <a:latin typeface="Archivo"/>
                <a:ea typeface="Archivo"/>
                <a:cs typeface="Archivo"/>
                <a:sym typeface="Archivo"/>
              </a:rPr>
              <a:t>cannot solve it alone</a:t>
            </a:r>
            <a:r>
              <a:rPr b="1" i="0" lang="en-US" sz="16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.</a:t>
            </a:r>
            <a:endParaRPr/>
          </a:p>
        </p:txBody>
      </p:sp>
      <p:pic>
        <p:nvPicPr>
          <p:cNvPr id="178" name="Picture 177" descr="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39559" y="6197713"/>
            <a:ext cx="537419" cy="5374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32"/>
          <p:cNvSpPr txBox="1"/>
          <p:nvPr>
            <p:ph type="title"/>
          </p:nvPr>
        </p:nvSpPr>
        <p:spPr>
          <a:xfrm>
            <a:off x="402336" y="448056"/>
            <a:ext cx="11503152" cy="1353312"/>
          </a:xfrm>
          <a:prstGeom prst="rect">
            <a:avLst/>
          </a:prstGeom>
        </p:spPr>
        <p:txBody>
          <a:bodyPr anchorCtr="0" anchor="t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solidFill>
                  <a:srgbClr val="2563EB"/>
                </a:solidFill>
              </a:rPr>
              <a:t>What does ‘AI fluency’ mean?</a:t>
            </a:r>
            <a:r>
              <a:rPr lang="en-US" sz="2500"/>
              <a:t> </a:t>
            </a:r>
            <a:r>
              <a:rPr lang="en-US" sz="2500"/>
              <a:t>Gradient</a:t>
            </a:r>
            <a:r>
              <a:rPr lang="en-US" sz="2500"/>
              <a:t> exercises look at four dimensions of AI fluency, and scores each on a 0 to 4 scale.</a:t>
            </a:r>
            <a:endParaRPr sz="2500"/>
          </a:p>
        </p:txBody>
      </p:sp>
      <p:sp>
        <p:nvSpPr>
          <p:cNvPr id="206" name="Google Shape;206;p32"/>
          <p:cNvSpPr/>
          <p:nvPr/>
        </p:nvSpPr>
        <p:spPr>
          <a:xfrm>
            <a:off x="582040" y="1774003"/>
            <a:ext cx="2633400" cy="2395800"/>
          </a:xfrm>
          <a:prstGeom prst="roundRect">
            <a:avLst>
              <a:gd fmla="val 4198" name="adj"/>
            </a:avLst>
          </a:prstGeom>
          <a:solidFill>
            <a:srgbClr val="FFFFFF"/>
          </a:solidFill>
          <a:ln cap="flat" cmpd="sng" w="12700">
            <a:solidFill>
              <a:srgbClr val="EEF1F4"/>
            </a:solidFill>
            <a:prstDash val="solid"/>
            <a:round/>
            <a:headEnd len="sm" w="sm" type="none"/>
            <a:tailEnd len="sm" w="sm" type="none"/>
          </a:ln>
          <a:effectLst>
            <a:outerShdw blurRad="114300" rotWithShape="0" algn="bl" dir="5400000" dist="38100">
              <a:srgbClr val="9AA6B8">
                <a:alpha val="278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07" name="Google Shape;20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56361" y="2030035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32"/>
          <p:cNvSpPr/>
          <p:nvPr/>
        </p:nvSpPr>
        <p:spPr>
          <a:xfrm>
            <a:off x="856361" y="2560387"/>
            <a:ext cx="21306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700"/>
              <a:buFont typeface="Archivo"/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Setup</a:t>
            </a:r>
            <a:endParaRPr b="0" i="0" sz="1700" u="none" cap="none" strike="noStrike">
              <a:solidFill>
                <a:srgbClr val="000000"/>
              </a:solidFill>
            </a:endParaRPr>
          </a:p>
        </p:txBody>
      </p:sp>
      <p:sp>
        <p:nvSpPr>
          <p:cNvPr id="209" name="Google Shape;209;p32"/>
          <p:cNvSpPr/>
          <p:nvPr/>
        </p:nvSpPr>
        <p:spPr>
          <a:xfrm>
            <a:off x="856361" y="2907859"/>
            <a:ext cx="21762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2563EB"/>
              </a:buClr>
              <a:buSzPts val="1100"/>
              <a:buFont typeface="Archivo"/>
              <a:buNone/>
            </a:pPr>
            <a:r>
              <a:rPr b="1" i="0" lang="en-US" sz="1100" u="none" cap="none" strike="noStrike">
                <a:solidFill>
                  <a:srgbClr val="2563EB"/>
                </a:solidFill>
                <a:latin typeface="Archivo"/>
                <a:ea typeface="Archivo"/>
                <a:cs typeface="Archivo"/>
                <a:sym typeface="Archivo"/>
              </a:rPr>
              <a:t>Tools, context, environment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10" name="Google Shape;210;p32"/>
          <p:cNvSpPr/>
          <p:nvPr/>
        </p:nvSpPr>
        <p:spPr>
          <a:xfrm>
            <a:off x="856361" y="3218755"/>
            <a:ext cx="2130600" cy="8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100"/>
              <a:buFont typeface="Inter"/>
              <a:buNone/>
            </a:pPr>
            <a:r>
              <a:rPr b="0" i="0" lang="en-US" sz="1100" u="none" cap="none" strike="noStrike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Did they </a:t>
            </a:r>
            <a:r>
              <a:rPr lang="en-US" sz="1100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organize their work, manage context cleanly, and use the available tools effectively?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11" name="Google Shape;211;p32"/>
          <p:cNvSpPr/>
          <p:nvPr/>
        </p:nvSpPr>
        <p:spPr>
          <a:xfrm>
            <a:off x="3380105" y="1774003"/>
            <a:ext cx="2633400" cy="2395800"/>
          </a:xfrm>
          <a:prstGeom prst="roundRect">
            <a:avLst>
              <a:gd fmla="val 4198" name="adj"/>
            </a:avLst>
          </a:prstGeom>
          <a:solidFill>
            <a:srgbClr val="FFFFFF"/>
          </a:solidFill>
          <a:ln cap="flat" cmpd="sng" w="12700">
            <a:solidFill>
              <a:srgbClr val="EEF1F4"/>
            </a:solidFill>
            <a:prstDash val="solid"/>
            <a:round/>
            <a:headEnd len="sm" w="sm" type="none"/>
            <a:tailEnd len="sm" w="sm" type="none"/>
          </a:ln>
          <a:effectLst>
            <a:outerShdw blurRad="114300" rotWithShape="0" algn="bl" dir="5400000" dist="38100">
              <a:srgbClr val="9AA6B8">
                <a:alpha val="278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2" name="Google Shape;212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654424" y="2030035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2"/>
          <p:cNvSpPr/>
          <p:nvPr/>
        </p:nvSpPr>
        <p:spPr>
          <a:xfrm>
            <a:off x="3654425" y="2560387"/>
            <a:ext cx="21306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700"/>
              <a:buFont typeface="Archivo"/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Direction</a:t>
            </a:r>
            <a:endParaRPr b="0" i="0" sz="1700" u="none" cap="none" strike="noStrike">
              <a:solidFill>
                <a:srgbClr val="000000"/>
              </a:solidFill>
            </a:endParaRPr>
          </a:p>
        </p:txBody>
      </p:sp>
      <p:sp>
        <p:nvSpPr>
          <p:cNvPr id="214" name="Google Shape;214;p32"/>
          <p:cNvSpPr/>
          <p:nvPr/>
        </p:nvSpPr>
        <p:spPr>
          <a:xfrm>
            <a:off x="3654425" y="2907859"/>
            <a:ext cx="21762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891B2"/>
              </a:buClr>
              <a:buSzPts val="1100"/>
              <a:buFont typeface="Archivo"/>
              <a:buNone/>
            </a:pPr>
            <a:r>
              <a:rPr b="1" i="0" lang="en-US" sz="1100" u="none" cap="none" strike="noStrike">
                <a:solidFill>
                  <a:srgbClr val="0891B2"/>
                </a:solidFill>
                <a:latin typeface="Archivo"/>
                <a:ea typeface="Archivo"/>
                <a:cs typeface="Archivo"/>
                <a:sym typeface="Archivo"/>
              </a:rPr>
              <a:t>Clear goals, sharp instructions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15" name="Google Shape;215;p32"/>
          <p:cNvSpPr/>
          <p:nvPr/>
        </p:nvSpPr>
        <p:spPr>
          <a:xfrm>
            <a:off x="3654425" y="3218755"/>
            <a:ext cx="2130600" cy="8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100"/>
              <a:buFont typeface="Inter"/>
              <a:buNone/>
            </a:pPr>
            <a:r>
              <a:rPr b="0" i="0" lang="en-US" sz="1100" u="none" cap="none" strike="noStrike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Do their prompts </a:t>
            </a:r>
            <a:r>
              <a:rPr lang="en-US" sz="1100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provide clear guidance, and do they steer the AI’s direction with well-specified asks?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16" name="Google Shape;216;p32"/>
          <p:cNvSpPr/>
          <p:nvPr/>
        </p:nvSpPr>
        <p:spPr>
          <a:xfrm>
            <a:off x="6178169" y="1774003"/>
            <a:ext cx="2633400" cy="2395800"/>
          </a:xfrm>
          <a:prstGeom prst="roundRect">
            <a:avLst>
              <a:gd fmla="val 4198" name="adj"/>
            </a:avLst>
          </a:prstGeom>
          <a:solidFill>
            <a:srgbClr val="FFFFFF"/>
          </a:solidFill>
          <a:ln cap="flat" cmpd="sng" w="12700">
            <a:solidFill>
              <a:srgbClr val="EEF1F4"/>
            </a:solidFill>
            <a:prstDash val="solid"/>
            <a:round/>
            <a:headEnd len="sm" w="sm" type="none"/>
            <a:tailEnd len="sm" w="sm" type="none"/>
          </a:ln>
          <a:effectLst>
            <a:outerShdw blurRad="114300" rotWithShape="0" algn="bl" dir="5400000" dist="38100">
              <a:srgbClr val="9AA6B8">
                <a:alpha val="278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7" name="Google Shape;217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452488" y="2030035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218" name="Google Shape;218;p32"/>
          <p:cNvSpPr/>
          <p:nvPr/>
        </p:nvSpPr>
        <p:spPr>
          <a:xfrm>
            <a:off x="6452489" y="2560387"/>
            <a:ext cx="21306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700"/>
              <a:buFont typeface="Archivo"/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Judgment</a:t>
            </a:r>
            <a:endParaRPr b="0" i="0" sz="1700" u="none" cap="none" strike="noStrike">
              <a:solidFill>
                <a:srgbClr val="000000"/>
              </a:solidFill>
            </a:endParaRPr>
          </a:p>
        </p:txBody>
      </p:sp>
      <p:sp>
        <p:nvSpPr>
          <p:cNvPr id="219" name="Google Shape;219;p32"/>
          <p:cNvSpPr/>
          <p:nvPr/>
        </p:nvSpPr>
        <p:spPr>
          <a:xfrm>
            <a:off x="6452489" y="2907859"/>
            <a:ext cx="21762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6A34A"/>
              </a:buClr>
              <a:buSzPts val="1100"/>
              <a:buFont typeface="Archivo"/>
              <a:buNone/>
            </a:pPr>
            <a:r>
              <a:rPr b="1" i="0" lang="en-US" sz="1100" u="none" cap="none" strike="noStrike">
                <a:solidFill>
                  <a:srgbClr val="16A34A"/>
                </a:solidFill>
                <a:latin typeface="Archivo"/>
                <a:ea typeface="Archivo"/>
                <a:cs typeface="Archivo"/>
                <a:sym typeface="Archivo"/>
              </a:rPr>
              <a:t>Verify, refine, decide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20" name="Google Shape;220;p32"/>
          <p:cNvSpPr/>
          <p:nvPr/>
        </p:nvSpPr>
        <p:spPr>
          <a:xfrm>
            <a:off x="6452489" y="3218755"/>
            <a:ext cx="2130600" cy="8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100"/>
              <a:buFont typeface="Inter"/>
              <a:buNone/>
            </a:pPr>
            <a:r>
              <a:rPr lang="en-US" sz="1100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Did they verify AI outputs against the sources, and use AI to iterate and stretch their thinking?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21" name="Google Shape;221;p32"/>
          <p:cNvSpPr/>
          <p:nvPr/>
        </p:nvSpPr>
        <p:spPr>
          <a:xfrm>
            <a:off x="8976233" y="1774003"/>
            <a:ext cx="2633400" cy="2395800"/>
          </a:xfrm>
          <a:prstGeom prst="roundRect">
            <a:avLst>
              <a:gd fmla="val 4198" name="adj"/>
            </a:avLst>
          </a:prstGeom>
          <a:solidFill>
            <a:srgbClr val="FFFFFF"/>
          </a:solidFill>
          <a:ln cap="flat" cmpd="sng" w="12700">
            <a:solidFill>
              <a:srgbClr val="EEF1F4"/>
            </a:solidFill>
            <a:prstDash val="solid"/>
            <a:round/>
            <a:headEnd len="sm" w="sm" type="none"/>
            <a:tailEnd len="sm" w="sm" type="none"/>
          </a:ln>
          <a:effectLst>
            <a:outerShdw blurRad="114300" rotWithShape="0" algn="bl" dir="5400000" dist="38100">
              <a:srgbClr val="9AA6B8">
                <a:alpha val="2784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22" name="Google Shape;222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250553" y="2030035"/>
            <a:ext cx="384048" cy="384048"/>
          </a:xfrm>
          <a:prstGeom prst="rect">
            <a:avLst/>
          </a:prstGeom>
          <a:noFill/>
          <a:ln>
            <a:noFill/>
          </a:ln>
        </p:spPr>
      </p:pic>
      <p:sp>
        <p:nvSpPr>
          <p:cNvPr id="223" name="Google Shape;223;p32"/>
          <p:cNvSpPr/>
          <p:nvPr/>
        </p:nvSpPr>
        <p:spPr>
          <a:xfrm>
            <a:off x="9250553" y="2560387"/>
            <a:ext cx="21306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F172A"/>
              </a:buClr>
              <a:buSzPts val="1700"/>
              <a:buFont typeface="Archivo"/>
              <a:buNone/>
            </a:pPr>
            <a:r>
              <a:rPr b="1" i="0" lang="en-US" sz="1700" u="none" cap="none" strike="noStrike">
                <a:solidFill>
                  <a:srgbClr val="0F172A"/>
                </a:solidFill>
                <a:latin typeface="Archivo"/>
                <a:ea typeface="Archivo"/>
                <a:cs typeface="Archivo"/>
                <a:sym typeface="Archivo"/>
              </a:rPr>
              <a:t>Mindset</a:t>
            </a:r>
            <a:endParaRPr b="0" i="0" sz="1700" u="none" cap="none" strike="noStrike">
              <a:solidFill>
                <a:srgbClr val="000000"/>
              </a:solidFill>
            </a:endParaRPr>
          </a:p>
        </p:txBody>
      </p:sp>
      <p:sp>
        <p:nvSpPr>
          <p:cNvPr id="224" name="Google Shape;224;p32"/>
          <p:cNvSpPr/>
          <p:nvPr/>
        </p:nvSpPr>
        <p:spPr>
          <a:xfrm>
            <a:off x="9250553" y="2907859"/>
            <a:ext cx="2176200" cy="27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CA8A04"/>
              </a:buClr>
              <a:buSzPts val="1100"/>
              <a:buFont typeface="Archivo"/>
              <a:buNone/>
            </a:pPr>
            <a:r>
              <a:rPr b="1" lang="en-US" sz="1100">
                <a:solidFill>
                  <a:srgbClr val="CA8A04"/>
                </a:solidFill>
                <a:latin typeface="Archivo"/>
                <a:ea typeface="Archivo"/>
                <a:cs typeface="Archivo"/>
                <a:sym typeface="Archivo"/>
              </a:rPr>
              <a:t>Learning from the </a:t>
            </a:r>
            <a:r>
              <a:rPr b="1" lang="en-US" sz="1100">
                <a:solidFill>
                  <a:srgbClr val="CA8A04"/>
                </a:solidFill>
                <a:latin typeface="Archivo"/>
                <a:ea typeface="Archivo"/>
                <a:cs typeface="Archivo"/>
                <a:sym typeface="Archivo"/>
              </a:rPr>
              <a:t>experience</a:t>
            </a:r>
            <a:r>
              <a:rPr b="1" lang="en-US" sz="1100">
                <a:solidFill>
                  <a:srgbClr val="CA8A04"/>
                </a:solidFill>
                <a:latin typeface="Archivo"/>
                <a:ea typeface="Archivo"/>
                <a:cs typeface="Archivo"/>
                <a:sym typeface="Archivo"/>
              </a:rPr>
              <a:t> 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25" name="Google Shape;225;p32"/>
          <p:cNvSpPr/>
          <p:nvPr/>
        </p:nvSpPr>
        <p:spPr>
          <a:xfrm>
            <a:off x="9250553" y="3218755"/>
            <a:ext cx="2130600" cy="868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>
                <a:srgbClr val="334155"/>
              </a:buClr>
              <a:buSzPts val="1100"/>
              <a:buFont typeface="Inter"/>
              <a:buNone/>
            </a:pPr>
            <a:r>
              <a:rPr lang="en-US" sz="1100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Did they reflect with </a:t>
            </a:r>
            <a:r>
              <a:rPr lang="en-US" sz="1100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authenticity</a:t>
            </a:r>
            <a:r>
              <a:rPr lang="en-US" sz="1100">
                <a:solidFill>
                  <a:srgbClr val="334155"/>
                </a:solidFill>
                <a:latin typeface="Inter"/>
                <a:ea typeface="Inter"/>
                <a:cs typeface="Inter"/>
                <a:sym typeface="Inter"/>
              </a:rPr>
              <a:t> and specificity on what they did in the session?</a:t>
            </a:r>
            <a:endParaRPr b="0" i="0" sz="1100" u="none" cap="none" strike="noStrike">
              <a:solidFill>
                <a:srgbClr val="000000"/>
              </a:solidFill>
            </a:endParaRPr>
          </a:p>
        </p:txBody>
      </p:sp>
      <p:sp>
        <p:nvSpPr>
          <p:cNvPr id="226" name="Google Shape;226;p32"/>
          <p:cNvSpPr txBox="1"/>
          <p:nvPr/>
        </p:nvSpPr>
        <p:spPr>
          <a:xfrm>
            <a:off x="624425" y="5788475"/>
            <a:ext cx="10942800" cy="603300"/>
          </a:xfrm>
          <a:prstGeom prst="rect">
            <a:avLst/>
          </a:prstGeom>
          <a:solidFill>
            <a:srgbClr val="EFF6FF"/>
          </a:solidFill>
          <a:ln cap="flat" cmpd="sng" w="9525">
            <a:solidFill>
              <a:srgbClr val="2563EB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>
                <a:solidFill>
                  <a:srgbClr val="227ED8"/>
                </a:solidFill>
                <a:latin typeface="Archivo"/>
                <a:ea typeface="Archivo"/>
                <a:cs typeface="Archivo"/>
                <a:sym typeface="Archivo"/>
              </a:rPr>
              <a:t>Learn more about this at https://www.trygradient.ai/ai-fluency</a:t>
            </a:r>
            <a:endParaRPr b="1">
              <a:solidFill>
                <a:srgbClr val="227ED8"/>
              </a:solidFill>
              <a:latin typeface="Archivo"/>
              <a:ea typeface="Archivo"/>
              <a:cs typeface="Archivo"/>
              <a:sym typeface="Archivo"/>
            </a:endParaRPr>
          </a:p>
        </p:txBody>
      </p:sp>
      <p:sp>
        <p:nvSpPr>
          <p:cNvPr id="227" name="Google Shape;227;p32"/>
          <p:cNvSpPr/>
          <p:nvPr/>
        </p:nvSpPr>
        <p:spPr>
          <a:xfrm>
            <a:off x="554703" y="4678785"/>
            <a:ext cx="2161500" cy="749700"/>
          </a:xfrm>
          <a:prstGeom prst="roundRect">
            <a:avLst>
              <a:gd fmla="val 7317" name="adj"/>
            </a:avLst>
          </a:prstGeom>
          <a:solidFill>
            <a:srgbClr val="E2E8F0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2"/>
          <p:cNvSpPr/>
          <p:nvPr/>
        </p:nvSpPr>
        <p:spPr>
          <a:xfrm>
            <a:off x="701007" y="4751937"/>
            <a:ext cx="18873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800"/>
              <a:buFont typeface="Archivo"/>
              <a:buNone/>
            </a:pPr>
            <a:r>
              <a:rPr b="1" i="0" lang="en-US" sz="1800" u="none" cap="none" strike="noStrike">
                <a:solidFill>
                  <a:srgbClr val="475569"/>
                </a:solidFill>
                <a:latin typeface="Archivo"/>
                <a:ea typeface="Archivo"/>
                <a:cs typeface="Archivo"/>
                <a:sym typeface="Archivo"/>
              </a:rPr>
              <a:t>0</a:t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229" name="Google Shape;229;p32"/>
          <p:cNvSpPr/>
          <p:nvPr/>
        </p:nvSpPr>
        <p:spPr>
          <a:xfrm>
            <a:off x="710151" y="5081121"/>
            <a:ext cx="18873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75569"/>
              </a:buClr>
              <a:buSzPts val="1050"/>
              <a:buFont typeface="Inter"/>
              <a:buNone/>
            </a:pPr>
            <a:r>
              <a:rPr b="1" i="0" lang="en-US" sz="1050" u="none" cap="none" strike="noStrike">
                <a:solidFill>
                  <a:srgbClr val="475569"/>
                </a:solidFill>
                <a:latin typeface="Inter"/>
                <a:ea typeface="Inter"/>
                <a:cs typeface="Inter"/>
                <a:sym typeface="Inter"/>
              </a:rPr>
              <a:t>Not shown</a:t>
            </a:r>
            <a:endParaRPr b="0" i="0" sz="1050" u="none" cap="none" strike="noStrike">
              <a:solidFill>
                <a:srgbClr val="000000"/>
              </a:solidFill>
            </a:endParaRPr>
          </a:p>
        </p:txBody>
      </p:sp>
      <p:sp>
        <p:nvSpPr>
          <p:cNvPr id="230" name="Google Shape;230;p32"/>
          <p:cNvSpPr/>
          <p:nvPr/>
        </p:nvSpPr>
        <p:spPr>
          <a:xfrm>
            <a:off x="2771209" y="4678785"/>
            <a:ext cx="2161500" cy="749700"/>
          </a:xfrm>
          <a:prstGeom prst="roundRect">
            <a:avLst>
              <a:gd fmla="val 7317" name="adj"/>
            </a:avLst>
          </a:prstGeom>
          <a:solidFill>
            <a:srgbClr val="A1620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32"/>
          <p:cNvSpPr/>
          <p:nvPr/>
        </p:nvSpPr>
        <p:spPr>
          <a:xfrm>
            <a:off x="2917513" y="4751937"/>
            <a:ext cx="18873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chivo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1</a:t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232" name="Google Shape;232;p32"/>
          <p:cNvSpPr/>
          <p:nvPr/>
        </p:nvSpPr>
        <p:spPr>
          <a:xfrm>
            <a:off x="2926657" y="5081121"/>
            <a:ext cx="18873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Inter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Emerging</a:t>
            </a:r>
            <a:endParaRPr b="0" i="0" sz="1050" u="none" cap="none" strike="noStrike">
              <a:solidFill>
                <a:srgbClr val="000000"/>
              </a:solidFill>
            </a:endParaRPr>
          </a:p>
        </p:txBody>
      </p:sp>
      <p:sp>
        <p:nvSpPr>
          <p:cNvPr id="233" name="Google Shape;233;p32"/>
          <p:cNvSpPr/>
          <p:nvPr/>
        </p:nvSpPr>
        <p:spPr>
          <a:xfrm>
            <a:off x="4987714" y="4678785"/>
            <a:ext cx="2161500" cy="749700"/>
          </a:xfrm>
          <a:prstGeom prst="roundRect">
            <a:avLst>
              <a:gd fmla="val 7317" name="adj"/>
            </a:avLst>
          </a:prstGeom>
          <a:solidFill>
            <a:srgbClr val="EAB30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32"/>
          <p:cNvSpPr/>
          <p:nvPr/>
        </p:nvSpPr>
        <p:spPr>
          <a:xfrm>
            <a:off x="5134018" y="4751937"/>
            <a:ext cx="18873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22006"/>
              </a:buClr>
              <a:buSzPts val="1800"/>
              <a:buFont typeface="Archivo"/>
              <a:buNone/>
            </a:pPr>
            <a:r>
              <a:rPr b="1" i="0" lang="en-US" sz="1800" u="none" cap="none" strike="noStrike">
                <a:solidFill>
                  <a:srgbClr val="422006"/>
                </a:solidFill>
                <a:latin typeface="Archivo"/>
                <a:ea typeface="Archivo"/>
                <a:cs typeface="Archivo"/>
                <a:sym typeface="Archivo"/>
              </a:rPr>
              <a:t>2</a:t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235" name="Google Shape;235;p32"/>
          <p:cNvSpPr/>
          <p:nvPr/>
        </p:nvSpPr>
        <p:spPr>
          <a:xfrm>
            <a:off x="5143162" y="5081121"/>
            <a:ext cx="18873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422006"/>
              </a:buClr>
              <a:buSzPts val="1050"/>
              <a:buFont typeface="Inter"/>
              <a:buNone/>
            </a:pPr>
            <a:r>
              <a:rPr b="1" i="0" lang="en-US" sz="1050" u="none" cap="none" strike="noStrike">
                <a:solidFill>
                  <a:srgbClr val="422006"/>
                </a:solidFill>
                <a:latin typeface="Inter"/>
                <a:ea typeface="Inter"/>
                <a:cs typeface="Inter"/>
                <a:sym typeface="Inter"/>
              </a:rPr>
              <a:t>Developing</a:t>
            </a:r>
            <a:endParaRPr b="0" i="0" sz="1050" u="none" cap="none" strike="noStrike">
              <a:solidFill>
                <a:srgbClr val="000000"/>
              </a:solidFill>
            </a:endParaRPr>
          </a:p>
        </p:txBody>
      </p:sp>
      <p:sp>
        <p:nvSpPr>
          <p:cNvPr id="236" name="Google Shape;236;p32"/>
          <p:cNvSpPr/>
          <p:nvPr/>
        </p:nvSpPr>
        <p:spPr>
          <a:xfrm>
            <a:off x="7204220" y="4678785"/>
            <a:ext cx="2161500" cy="749700"/>
          </a:xfrm>
          <a:prstGeom prst="roundRect">
            <a:avLst>
              <a:gd fmla="val 7317" name="adj"/>
            </a:avLst>
          </a:prstGeom>
          <a:solidFill>
            <a:srgbClr val="86EFAC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2"/>
          <p:cNvSpPr/>
          <p:nvPr/>
        </p:nvSpPr>
        <p:spPr>
          <a:xfrm>
            <a:off x="7350524" y="4751937"/>
            <a:ext cx="18873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4532D"/>
              </a:buClr>
              <a:buSzPts val="1800"/>
              <a:buFont typeface="Archivo"/>
              <a:buNone/>
            </a:pPr>
            <a:r>
              <a:rPr b="1" i="0" lang="en-US" sz="1800" u="none" cap="none" strike="noStrike">
                <a:solidFill>
                  <a:srgbClr val="14532D"/>
                </a:solidFill>
                <a:latin typeface="Archivo"/>
                <a:ea typeface="Archivo"/>
                <a:cs typeface="Archivo"/>
                <a:sym typeface="Archivo"/>
              </a:rPr>
              <a:t>3</a:t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238" name="Google Shape;238;p32"/>
          <p:cNvSpPr/>
          <p:nvPr/>
        </p:nvSpPr>
        <p:spPr>
          <a:xfrm>
            <a:off x="7359668" y="5081121"/>
            <a:ext cx="18873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14532D"/>
              </a:buClr>
              <a:buSzPts val="1050"/>
              <a:buFont typeface="Inter"/>
              <a:buNone/>
            </a:pPr>
            <a:r>
              <a:rPr b="1" i="0" lang="en-US" sz="1050" u="none" cap="none" strike="noStrike">
                <a:solidFill>
                  <a:srgbClr val="14532D"/>
                </a:solidFill>
                <a:latin typeface="Inter"/>
                <a:ea typeface="Inter"/>
                <a:cs typeface="Inter"/>
                <a:sym typeface="Inter"/>
              </a:rPr>
              <a:t>Proficient</a:t>
            </a:r>
            <a:endParaRPr b="0" i="0" sz="1050" u="none" cap="none" strike="noStrike">
              <a:solidFill>
                <a:srgbClr val="000000"/>
              </a:solidFill>
            </a:endParaRPr>
          </a:p>
        </p:txBody>
      </p:sp>
      <p:sp>
        <p:nvSpPr>
          <p:cNvPr id="239" name="Google Shape;239;p32"/>
          <p:cNvSpPr/>
          <p:nvPr/>
        </p:nvSpPr>
        <p:spPr>
          <a:xfrm>
            <a:off x="9420725" y="4678785"/>
            <a:ext cx="2161500" cy="749700"/>
          </a:xfrm>
          <a:prstGeom prst="roundRect">
            <a:avLst>
              <a:gd fmla="val 7317" name="adj"/>
            </a:avLst>
          </a:prstGeom>
          <a:solidFill>
            <a:srgbClr val="16A34A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32"/>
          <p:cNvSpPr/>
          <p:nvPr/>
        </p:nvSpPr>
        <p:spPr>
          <a:xfrm>
            <a:off x="9567029" y="4751937"/>
            <a:ext cx="1887300" cy="32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chivo"/>
              <a:buNone/>
            </a:pPr>
            <a:r>
              <a:rPr b="1" i="0" lang="en-US" sz="1800" u="none" cap="none" strike="noStrike">
                <a:solidFill>
                  <a:srgbClr val="FFFFFF"/>
                </a:solidFill>
                <a:latin typeface="Archivo"/>
                <a:ea typeface="Archivo"/>
                <a:cs typeface="Archivo"/>
                <a:sym typeface="Archivo"/>
              </a:rPr>
              <a:t>4</a:t>
            </a:r>
            <a:endParaRPr b="0" i="0" sz="1800" u="none" cap="none" strike="noStrike">
              <a:solidFill>
                <a:srgbClr val="000000"/>
              </a:solidFill>
            </a:endParaRPr>
          </a:p>
        </p:txBody>
      </p:sp>
      <p:sp>
        <p:nvSpPr>
          <p:cNvPr id="241" name="Google Shape;241;p32"/>
          <p:cNvSpPr/>
          <p:nvPr/>
        </p:nvSpPr>
        <p:spPr>
          <a:xfrm>
            <a:off x="9576173" y="5081121"/>
            <a:ext cx="1887300" cy="25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050"/>
              <a:buFont typeface="Inter"/>
              <a:buNone/>
            </a:pPr>
            <a:r>
              <a:rPr b="1" i="0" lang="en-US" sz="1050" u="none" cap="none" strike="noStrike">
                <a:solidFill>
                  <a:srgbClr val="FFFFFF"/>
                </a:solidFill>
                <a:latin typeface="Inter"/>
                <a:ea typeface="Inter"/>
                <a:cs typeface="Inter"/>
                <a:sym typeface="Inter"/>
              </a:rPr>
              <a:t>Advanced</a:t>
            </a:r>
            <a:endParaRPr b="0" i="0" sz="1050" u="none" cap="none" strike="noStrike">
              <a:solidFill>
                <a:srgbClr val="000000"/>
              </a:solidFill>
            </a:endParaRPr>
          </a:p>
        </p:txBody>
      </p:sp>
      <p:pic>
        <p:nvPicPr>
          <p:cNvPr id="242" name="Picture 241" descr="image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539559" y="6197713"/>
            <a:ext cx="537419" cy="53741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chiv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nter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chivo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nter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